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9.jpg" ContentType="image/jpg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notesMasterIdLst>
    <p:notesMasterId r:id="rId28"/>
  </p:notesMasterIdLst>
  <p:sldIdLst>
    <p:sldId id="4213" r:id="rId3"/>
    <p:sldId id="4214" r:id="rId4"/>
    <p:sldId id="4207" r:id="rId5"/>
    <p:sldId id="4210" r:id="rId6"/>
    <p:sldId id="4211" r:id="rId7"/>
    <p:sldId id="4212" r:id="rId8"/>
    <p:sldId id="389" r:id="rId9"/>
    <p:sldId id="402" r:id="rId10"/>
    <p:sldId id="407" r:id="rId11"/>
    <p:sldId id="406" r:id="rId12"/>
    <p:sldId id="392" r:id="rId13"/>
    <p:sldId id="411" r:id="rId14"/>
    <p:sldId id="393" r:id="rId15"/>
    <p:sldId id="412" r:id="rId16"/>
    <p:sldId id="423" r:id="rId17"/>
    <p:sldId id="351" r:id="rId18"/>
    <p:sldId id="277" r:id="rId19"/>
    <p:sldId id="265" r:id="rId20"/>
    <p:sldId id="4196" r:id="rId21"/>
    <p:sldId id="395" r:id="rId22"/>
    <p:sldId id="4205" r:id="rId23"/>
    <p:sldId id="4202" r:id="rId24"/>
    <p:sldId id="4203" r:id="rId25"/>
    <p:sldId id="4204" r:id="rId26"/>
    <p:sldId id="42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B277"/>
    <a:srgbClr val="106FBB"/>
    <a:srgbClr val="FD0802"/>
    <a:srgbClr val="941651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9"/>
    <p:restoredTop sz="76585"/>
  </p:normalViewPr>
  <p:slideViewPr>
    <p:cSldViewPr snapToGrid="0" snapToObjects="1">
      <p:cViewPr varScale="1">
        <p:scale>
          <a:sx n="90" d="100"/>
          <a:sy n="90" d="100"/>
        </p:scale>
        <p:origin x="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A584C-8D25-6346-8E4B-0FED3B32B37B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9083-4CCA-BA46-9F2A-33AC8B9D4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81234-6111-6D44-BC74-8658AA1F98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81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do</a:t>
            </a:r>
            <a:r>
              <a:rPr lang="en-US" baseline="0" dirty="0"/>
              <a:t> another step of processing to distinguish droplets that contain a single cell from those droplets that contain two or more cells. The latter are not useful, especially as one of our main goals is to identify cell-type specific </a:t>
            </a:r>
            <a:r>
              <a:rPr lang="en-US" baseline="0" dirty="0" err="1"/>
              <a:t>eQTLs</a:t>
            </a:r>
            <a:r>
              <a:rPr lang="en-US" baseline="0" dirty="0"/>
              <a:t> and these doublets do not represent a real cell type.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EBCDE-425B-5E49-8B30-D8140DD45CA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4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SFTPA1 in AT2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0A28F-9276-2248-AE21-479D81FBFB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1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38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carry our normalization within each single cell. The total gene expression within a cell is the sum of the expression levels of all genes in the cell, and due to technical reasons, the total gene expression across individual cells often varies a lot. This is a confounding factor in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8B1B5-C28F-F642-813D-B6EC371129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9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Filtering both ends.</a:t>
            </a:r>
            <a:br>
              <a:rPr lang="en-US" dirty="0"/>
            </a:br>
            <a:r>
              <a:rPr lang="en-US" b="1" dirty="0"/>
              <a:t>Lower</a:t>
            </a:r>
            <a:r>
              <a:rPr lang="en-US" dirty="0"/>
              <a:t>:  Failed libraries?</a:t>
            </a:r>
            <a:br>
              <a:rPr lang="en-US" dirty="0"/>
            </a:br>
            <a:r>
              <a:rPr lang="en-US" b="1" dirty="0"/>
              <a:t>Higher</a:t>
            </a:r>
            <a:r>
              <a:rPr lang="en-US" dirty="0"/>
              <a:t>: Doublets?</a:t>
            </a:r>
          </a:p>
          <a:p>
            <a:endParaRPr lang="en-US" dirty="0"/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Outlier cells are not just measured by complexity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Reads Mapping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Mitochondrial Reads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•Presence of marker genes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•Intergenic/ </a:t>
            </a:r>
            <a:r>
              <a:rPr lang="en-US" dirty="0" err="1">
                <a:solidFill>
                  <a:srgbClr val="000000"/>
                </a:solidFill>
              </a:rPr>
              <a:t>exonic</a:t>
            </a:r>
            <a:r>
              <a:rPr lang="en-US" dirty="0">
                <a:solidFill>
                  <a:srgbClr val="000000"/>
                </a:solidFill>
              </a:rPr>
              <a:t> rate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•5' or 3' bias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•other metadata …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•Useful Tools</a:t>
            </a:r>
          </a:p>
          <a:p>
            <a:pPr>
              <a:spcBef>
                <a:spcPts val="600"/>
              </a:spcBef>
              <a:buClr>
                <a:srgbClr val="000000"/>
              </a:buClr>
              <a:buChar char="-"/>
            </a:pPr>
            <a:r>
              <a:rPr lang="en-US" dirty="0">
                <a:solidFill>
                  <a:srgbClr val="000000"/>
                </a:solidFill>
              </a:rPr>
              <a:t>Picard Tools and </a:t>
            </a:r>
            <a:r>
              <a:rPr lang="en-US" dirty="0" err="1">
                <a:solidFill>
                  <a:srgbClr val="000000"/>
                </a:solidFill>
              </a:rPr>
              <a:t>RNASeQC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CD21D-46FA-204E-9DED-B89BC2F8B16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7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got raptured and lost a lot of the mRNA, but the mitochondrial genes are protected (0.1, 10000)</a:t>
            </a:r>
          </a:p>
          <a:p>
            <a:r>
              <a:rPr lang="en-US" dirty="0"/>
              <a:t>Add black dot on the right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0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B259-BF08-7F4D-A90D-DEA83DBC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3946C-AD05-F24F-8791-DB18EF47F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E032-0F38-9E4A-80F3-DA2CB073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0790-C445-F647-951F-FEA9B127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D865-A0CC-5741-975E-35308FEB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CF3A-0222-184F-A3D7-D584DE06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00016-CE17-9F42-8270-67DFB6C0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B5932-CB74-AA40-AD2B-2656F8F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D1A2-169E-014F-AFED-E848A9C1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610E7-0BB7-5343-B872-B6D0FC96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E5D36-3885-DC45-8A6C-E1B1EE9C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C169F-BDBA-1040-BB4A-1CC26EBA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890E-8E0D-BB46-8DB5-7F8F729B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ABA60-781B-A346-9B39-7CD117FE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BE6A-10CA-DE41-9AD3-707D92E2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9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ergence_ppt.jpg">
            <a:extLst>
              <a:ext uri="{FF2B5EF4-FFF2-40B4-BE49-F238E27FC236}">
                <a16:creationId xmlns:a16="http://schemas.microsoft.com/office/drawing/2014/main" id="{F0D90039-C45B-3C5E-A7A8-427EB9FED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08595D-2645-DEA1-5491-D66EFA9F871B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9448800" cy="10972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>
                <a:solidFill>
                  <a:schemeClr val="bg1"/>
                </a:solidFill>
                <a:ea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75" y="1756789"/>
            <a:ext cx="10972800" cy="458189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ea typeface="Calibri"/>
              </a:defRPr>
            </a:lvl1pPr>
            <a:lvl2pPr>
              <a:defRPr>
                <a:ea typeface="Calibri"/>
              </a:defRPr>
            </a:lvl2pPr>
            <a:lvl3pPr>
              <a:defRPr>
                <a:ea typeface="Calibri"/>
              </a:defRPr>
            </a:lvl3pPr>
            <a:lvl4pPr>
              <a:defRPr>
                <a:ea typeface="Calibri"/>
              </a:defRPr>
            </a:lvl4pPr>
            <a:lvl5pPr>
              <a:defRPr>
                <a:ea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35760" y="6402711"/>
            <a:ext cx="2540000" cy="3276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9BF3-07C0-CA49-99B3-BBC8059327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+mn-ea"/>
                <a:cs typeface="Calibri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charset="0"/>
              <a:ea typeface="+mn-ea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90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1144" y="398779"/>
            <a:ext cx="503428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819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D8B10AE0-1949-C587-6929-4D09D78C2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505E4-AA43-A1A6-EE29-E57A22FD774E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4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354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818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600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D5B57FC4-060C-54C4-4496-EEAD008F1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D99906-65FC-A9C4-EED8-C91302FB9092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F368B-E7F9-3E47-8C1C-F0DAEC06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60DB-8641-1E4E-9169-F4A79A8B5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4DBFA-EE6B-8C4A-ACC8-D01C37B2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FBF6-A61F-844B-93B1-7FF95327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C43A-7D84-6E45-9A56-4D661682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8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4023-1CC8-514A-A767-7FD0898B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4E976-882F-7940-B645-0449BB17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08AF-5E66-E445-BDB4-766749A0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6544-C39C-3C4F-B6BE-EE733F09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0FB74-4E1E-8041-A8B4-DC8C16F8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9BA5-B581-474C-AED0-25B39CFD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0842-3053-E44D-9398-29C1ABD8A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BF502-3556-A84E-95C9-345F66DE1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A2405-0755-4A4B-A842-E6736474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4E533-7123-1449-BD7D-716FB49D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4CE36-F8D3-C14B-A2A6-4FE3E249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1570-9ED5-ED4B-AFFD-7B3F6938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8DB0-3268-9243-8434-32C61A684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41D8C-1FB8-304D-BECD-A328295B2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8411A-7916-9D49-A25D-7D0B263CC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FE0AB-5889-6948-B72A-613CE0B61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2322D-4F0E-B04D-B917-C5E84E3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470F7-B980-1E46-B506-644E3AEE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E3090-CC4A-DF4C-92DF-374F2061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mergence_ppt.jpg">
            <a:extLst>
              <a:ext uri="{FF2B5EF4-FFF2-40B4-BE49-F238E27FC236}">
                <a16:creationId xmlns:a16="http://schemas.microsoft.com/office/drawing/2014/main" id="{7EA3E022-7F10-ED82-E77B-C3490F1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7E89FB-49FD-223F-7061-CFC524AF5E77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31750-9D0A-734D-83AB-AA0E9284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7006E-E022-C94A-B0D1-6B6FF070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718EA-4B19-3A49-AF0F-8AE4D8AE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ECA78-9AC2-8947-B33B-4BF3F85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ergence_ppt.jpg">
            <a:extLst>
              <a:ext uri="{FF2B5EF4-FFF2-40B4-BE49-F238E27FC236}">
                <a16:creationId xmlns:a16="http://schemas.microsoft.com/office/drawing/2014/main" id="{8B2BBA66-FDCB-75DF-9CC7-D6421E390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9F3B-69B8-6183-FCE1-D4F303818211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A938C-70B0-B54F-8A04-F89A5FC8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24478-2D5E-9341-8061-851265FA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8B7FA-1395-5844-A739-6985F4C8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5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E44-A19C-3F41-9D32-66420ED6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4782-823B-5042-87A4-6D1CA8B0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E1B6-7464-6941-9001-DD9409B5F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C4812-9DC3-A940-B49D-326A04E2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AF2D-4D0D-C947-8A84-B8051F8F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34BF8-7AAF-EB42-963A-91FD116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D63C-3126-4B45-BA79-A0CADEB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F5664-85CD-E540-82E1-485D186C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0B90C-8187-A246-82BF-6D3A83DF5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DA18-8988-9443-9D52-EB4E026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8F817-A37C-6C4B-BFA3-F1ADEFBE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EB5F-ACC9-9946-A8B4-15E3CCD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256DB-0D99-054A-B297-6FD1F4BB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0635-3DF1-F04C-9D3A-18344DE86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ABC78-2C89-2D41-A220-4E2AB6C89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DB57E-E242-DE49-9072-9A1FBE1B681F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5477-520A-B74D-A7C3-CA8BE8EEA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2569-265B-B94F-8805-F66A1193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09514070-196C-1DCA-855E-FF01918B01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4C9152-9DFF-AFE1-53DC-B709A012C41C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1059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2412" y="1412748"/>
            <a:ext cx="10510520" cy="138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99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https://lh7-rt.googleusercontent.com/docsz/AD_4nXc76uK-07noyn-Agu4fhiQ0MCmaDA5TqdAq0fL6pkmXMFvtuij34F96Ftj3RUduKE4AUUfjOr52ibPt-SJ0LB_RXwVv_2icyrzcC2aHWrsnT9QX43egRx1gZK9tKaiA7VV4sZdgXPVtpYFN6rcXFAnfhLW5WCBcWDNNt_6uww?key=mnItoWIZreHfB2XFhl4iP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https://lh7-rt.googleusercontent.com/docsz/AD_4nXeIQ_YIGMxm1Yv03jZn4QBADOqEt-miGZRs8IZGJLXJuc8CUsdvURk4z2wpFf4FxE_sWxrBeLQaqgoM3jBWEGBRvKOoMeY2kfxjhyCXTlRbFPsR6SPhiKTgskV5DE3ve5o6s8Zv6Z76Kadn_Kvf62j6rSOSEOCZS6gz22-QQw?key=mnItoWIZreHfB2XFhl4iPQ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tif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tiff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essential_commands.html" TargetMode="External"/><Relationship Id="rId2" Type="http://schemas.openxmlformats.org/officeDocument/2006/relationships/hyperlink" Target="https://github.com/satijalab/seurat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canpy.readthedocs.io/en/stable/tutorials/basics/clustering.html" TargetMode="External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canpy.readthedocs.io/en/stable/" TargetMode="External"/><Relationship Id="rId5" Type="http://schemas.openxmlformats.org/officeDocument/2006/relationships/hyperlink" Target="https://scverse.org/" TargetMode="External"/><Relationship Id="rId4" Type="http://schemas.openxmlformats.org/officeDocument/2006/relationships/hyperlink" Target="https://satijalab.org/seura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7" y="5862433"/>
            <a:ext cx="2693225" cy="833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September 23-27,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Kilifi, Kenya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97292"/>
            <a:ext cx="10972800" cy="8338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2971726" algn="ctr"/>
                <a:tab pos="5943451" algn="r"/>
              </a:tabLst>
            </a:pP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Computational and Experimental Design </a:t>
            </a:r>
            <a:b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44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Single Cell Analysis Program (SCAP) Workshop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67" y="4559652"/>
            <a:ext cx="3367465" cy="833875"/>
          </a:xfrm>
          <a:prstGeom prst="rect">
            <a:avLst/>
          </a:prstGeom>
        </p:spPr>
      </p:pic>
      <p:pic>
        <p:nvPicPr>
          <p:cNvPr id="1025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EEE02A8-89A0-BCF4-3B2E-CFC07B97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5" y="3210587"/>
            <a:ext cx="4923696" cy="6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A logo with a bird and shield&#10;&#10;Description automatically generated">
            <a:extLst>
              <a:ext uri="{FF2B5EF4-FFF2-40B4-BE49-F238E27FC236}">
                <a16:creationId xmlns:a16="http://schemas.microsoft.com/office/drawing/2014/main" id="{8699E637-945A-04CB-4598-E56D0576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85" y="2563045"/>
            <a:ext cx="3511929" cy="17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53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5739-6A1B-BA49-BC34-C1C0121B9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171" y="1420891"/>
            <a:ext cx="923519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platforms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e.g. Smart-Seq2 often yields more genes detected per cell than 10x Chromium.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cell types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Immune cells normally have fewer genes detected per cell than non-immune cells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Malignant cells normally have more genes detected per cell than non-malignant cells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Appropriate quality control filters vary with platform and </a:t>
            </a:r>
          </a:p>
          <a:p>
            <a:r>
              <a:rPr lang="en-US" sz="32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178901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93" y="2010692"/>
            <a:ext cx="1097280" cy="109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393" y="3840839"/>
            <a:ext cx="1104900" cy="1092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4373" y="1162995"/>
            <a:ext cx="7027886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Avenir Book" charset="0"/>
                <a:ea typeface="Avenir Book" charset="0"/>
                <a:cs typeface="Avenir Book" charset="0"/>
              </a:rPr>
              <a:t>Scrublet</a:t>
            </a: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 (Single-Cell Remover of Doublets)</a:t>
            </a: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  <p:sp>
        <p:nvSpPr>
          <p:cNvPr id="6" name="Rectangle 5"/>
          <p:cNvSpPr/>
          <p:nvPr/>
        </p:nvSpPr>
        <p:spPr>
          <a:xfrm>
            <a:off x="5988675" y="6488668"/>
            <a:ext cx="6203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Cell Systems 8.4 (2019): 281-291.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8236"/>
          <a:stretch/>
        </p:blipFill>
        <p:spPr>
          <a:xfrm>
            <a:off x="4956131" y="1616787"/>
            <a:ext cx="3077817" cy="40766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00200" y="3161978"/>
            <a:ext cx="990600" cy="48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6182" y="3186762"/>
            <a:ext cx="4935963" cy="2589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39" y="1169149"/>
            <a:ext cx="5329316" cy="53293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24281" y="6488668"/>
            <a:ext cx="626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Cell Systems 8.4 (2019): 281-291.</a:t>
            </a:r>
          </a:p>
        </p:txBody>
      </p:sp>
      <p:sp>
        <p:nvSpPr>
          <p:cNvPr id="4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30417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24375" y="1145222"/>
            <a:ext cx="9039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Look for transcripts expressed in unexpected cell types and remove those genes from all subsequent analysis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e.g. hemoglobin gene expressed in a T cell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</a:t>
            </a:r>
            <a:r>
              <a:rPr lang="en-US" sz="3200" kern="0"/>
              <a:t>empty drops </a:t>
            </a:r>
            <a:r>
              <a:rPr lang="en-US" sz="3200" kern="0" dirty="0"/>
              <a:t>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76437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1" b="6842"/>
          <a:stretch/>
        </p:blipFill>
        <p:spPr>
          <a:xfrm>
            <a:off x="3238500" y="2065504"/>
            <a:ext cx="2562225" cy="3788916"/>
          </a:xfrm>
          <a:prstGeom prst="rect">
            <a:avLst/>
          </a:prstGeom>
        </p:spPr>
      </p:pic>
      <p:sp>
        <p:nvSpPr>
          <p:cNvPr id="5" name="Google Shape;353;p40"/>
          <p:cNvSpPr txBox="1"/>
          <p:nvPr/>
        </p:nvSpPr>
        <p:spPr>
          <a:xfrm>
            <a:off x="3234568" y="1687680"/>
            <a:ext cx="3252786" cy="58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Cells ranked by total </a:t>
            </a:r>
          </a:p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unique molecular identifiers (UMI)</a:t>
            </a:r>
          </a:p>
        </p:txBody>
      </p:sp>
      <p:sp>
        <p:nvSpPr>
          <p:cNvPr id="6" name="Google Shape;353;p40"/>
          <p:cNvSpPr txBox="1"/>
          <p:nvPr/>
        </p:nvSpPr>
        <p:spPr>
          <a:xfrm>
            <a:off x="2724196" y="2448998"/>
            <a:ext cx="551622" cy="219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1297254" y="3731873"/>
            <a:ext cx="267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Avenir Book" charset="0"/>
                <a:ea typeface="Avenir Book" charset="0"/>
                <a:cs typeface="Avenir Book" charset="0"/>
              </a:rPr>
              <a:t>Total UMI detected per cell</a:t>
            </a:r>
            <a:endParaRPr lang="en-US" sz="16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30" y="2334579"/>
            <a:ext cx="7620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29" y="3440706"/>
            <a:ext cx="76200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251037" y="3485608"/>
            <a:ext cx="205059" cy="461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54" y="3447645"/>
            <a:ext cx="762000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50" y="4565454"/>
            <a:ext cx="762000" cy="714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015858" y="4610356"/>
            <a:ext cx="205059" cy="461383"/>
          </a:xfrm>
          <a:prstGeom prst="rect">
            <a:avLst/>
          </a:prstGeom>
        </p:spPr>
      </p:pic>
      <p:sp>
        <p:nvSpPr>
          <p:cNvPr id="14" name="Google Shape;353;p40"/>
          <p:cNvSpPr txBox="1"/>
          <p:nvPr/>
        </p:nvSpPr>
        <p:spPr>
          <a:xfrm>
            <a:off x="6266587" y="2429110"/>
            <a:ext cx="1994177" cy="6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Cell encapsulated in droplet</a:t>
            </a:r>
          </a:p>
        </p:txBody>
      </p:sp>
      <p:sp>
        <p:nvSpPr>
          <p:cNvPr id="15" name="Google Shape;353;p40"/>
          <p:cNvSpPr txBox="1"/>
          <p:nvPr/>
        </p:nvSpPr>
        <p:spPr>
          <a:xfrm>
            <a:off x="6498951" y="4608289"/>
            <a:ext cx="2368825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>
                <a:latin typeface="Avenir Book" charset="0"/>
                <a:ea typeface="Avenir Book" charset="0"/>
                <a:cs typeface="Avenir Book" charset="0"/>
              </a:rPr>
              <a:t>Ambient RNA encapsulated </a:t>
            </a:r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in droplet</a:t>
            </a:r>
          </a:p>
        </p:txBody>
      </p:sp>
      <p:sp>
        <p:nvSpPr>
          <p:cNvPr id="16" name="Google Shape;353;p40"/>
          <p:cNvSpPr txBox="1"/>
          <p:nvPr/>
        </p:nvSpPr>
        <p:spPr>
          <a:xfrm>
            <a:off x="6905534" y="3630123"/>
            <a:ext cx="1228817" cy="3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Mixture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15199" y="6530609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Lun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, A.T.L. et al. Genome </a:t>
            </a:r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Biol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(2019). 20, 63.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4375" y="1145222"/>
            <a:ext cx="8361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EmptyDrops</a:t>
            </a:r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(distinguish cells from empty droplets)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empty drops 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automatic</a:t>
            </a:r>
          </a:p>
        </p:txBody>
      </p:sp>
    </p:spTree>
    <p:extLst>
      <p:ext uri="{BB962C8B-B14F-4D97-AF65-F5344CB8AC3E}">
        <p14:creationId xmlns:p14="http://schemas.microsoft.com/office/powerpoint/2010/main" val="17043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1" b="6842"/>
          <a:stretch/>
        </p:blipFill>
        <p:spPr>
          <a:xfrm>
            <a:off x="819387" y="1752987"/>
            <a:ext cx="2562225" cy="3788916"/>
          </a:xfrm>
          <a:prstGeom prst="rect">
            <a:avLst/>
          </a:prstGeom>
        </p:spPr>
      </p:pic>
      <p:sp>
        <p:nvSpPr>
          <p:cNvPr id="5" name="Google Shape;353;p40"/>
          <p:cNvSpPr txBox="1"/>
          <p:nvPr/>
        </p:nvSpPr>
        <p:spPr>
          <a:xfrm>
            <a:off x="670509" y="1226434"/>
            <a:ext cx="3499561" cy="58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Cells ranked by total </a:t>
            </a:r>
          </a:p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unique molecular identifiers (UMI)</a:t>
            </a:r>
          </a:p>
        </p:txBody>
      </p:sp>
      <p:sp>
        <p:nvSpPr>
          <p:cNvPr id="6" name="Google Shape;353;p40"/>
          <p:cNvSpPr txBox="1"/>
          <p:nvPr/>
        </p:nvSpPr>
        <p:spPr>
          <a:xfrm>
            <a:off x="305083" y="2136481"/>
            <a:ext cx="551622" cy="219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-642660" y="3419356"/>
            <a:ext cx="1718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Avenir" panose="02000503020000020003" pitchFamily="2" charset="0"/>
                <a:ea typeface="Arial" charset="0"/>
                <a:cs typeface="Arial" charset="0"/>
              </a:rPr>
              <a:t>Total UMI in cell</a:t>
            </a:r>
            <a:endParaRPr lang="en-US" sz="1600" b="1" dirty="0">
              <a:latin typeface="Avenir" panose="02000503020000020003" pitchFamily="2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17" y="2022062"/>
            <a:ext cx="7620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16" y="3128189"/>
            <a:ext cx="76200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3831924" y="3173091"/>
            <a:ext cx="205059" cy="461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41" y="3135128"/>
            <a:ext cx="762000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37" y="4252937"/>
            <a:ext cx="762000" cy="714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3596745" y="4297839"/>
            <a:ext cx="205059" cy="461383"/>
          </a:xfrm>
          <a:prstGeom prst="rect">
            <a:avLst/>
          </a:prstGeom>
        </p:spPr>
      </p:pic>
      <p:sp>
        <p:nvSpPr>
          <p:cNvPr id="14" name="Google Shape;353;p40"/>
          <p:cNvSpPr txBox="1"/>
          <p:nvPr/>
        </p:nvSpPr>
        <p:spPr>
          <a:xfrm>
            <a:off x="3847474" y="2116593"/>
            <a:ext cx="1994177" cy="6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Cell encapsulated in droplet</a:t>
            </a:r>
          </a:p>
        </p:txBody>
      </p:sp>
      <p:sp>
        <p:nvSpPr>
          <p:cNvPr id="15" name="Google Shape;353;p40"/>
          <p:cNvSpPr txBox="1"/>
          <p:nvPr/>
        </p:nvSpPr>
        <p:spPr>
          <a:xfrm>
            <a:off x="4079838" y="4295772"/>
            <a:ext cx="2368825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Ambient RNA encapsulated in droplet</a:t>
            </a:r>
          </a:p>
        </p:txBody>
      </p:sp>
      <p:sp>
        <p:nvSpPr>
          <p:cNvPr id="16" name="Google Shape;353;p40"/>
          <p:cNvSpPr txBox="1"/>
          <p:nvPr/>
        </p:nvSpPr>
        <p:spPr>
          <a:xfrm>
            <a:off x="4486421" y="3317606"/>
            <a:ext cx="1228817" cy="3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Mixture</a:t>
            </a:r>
          </a:p>
        </p:txBody>
      </p:sp>
      <p:sp>
        <p:nvSpPr>
          <p:cNvPr id="20" name="scRNA-Seq from fresh cells">
            <a:extLst>
              <a:ext uri="{FF2B5EF4-FFF2-40B4-BE49-F238E27FC236}">
                <a16:creationId xmlns:a16="http://schemas.microsoft.com/office/drawing/2014/main" id="{A97965CD-06B6-A549-9C09-D36883181B49}"/>
              </a:ext>
            </a:extLst>
          </p:cNvPr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Further quality control to correct for ambient RNA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64F59E78-BF24-1645-8A1D-92E0DC651CD0}"/>
              </a:ext>
            </a:extLst>
          </p:cNvPr>
          <p:cNvSpPr txBox="1"/>
          <p:nvPr/>
        </p:nvSpPr>
        <p:spPr>
          <a:xfrm>
            <a:off x="6448664" y="1306515"/>
            <a:ext cx="5646880" cy="1676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defTabSz="308074"/>
            <a:r>
              <a:rPr lang="en-US" sz="2400" dirty="0" err="1">
                <a:latin typeface="Avenir Book" charset="0"/>
                <a:ea typeface="Avenir Book" charset="0"/>
                <a:cs typeface="Avenir Book" charset="0"/>
                <a:sym typeface="Avenir Heavy"/>
              </a:rPr>
              <a:t>CellBender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 is a deep generative model of background-contaminated counts</a:t>
            </a:r>
          </a:p>
          <a:p>
            <a:pPr marL="342900" indent="-342900" defTabSz="30807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correct ambient RNA and barcode swapping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defTabSz="30807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detect empty droplets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B2610-E370-5443-9665-92F5475CFFAC}"/>
              </a:ext>
            </a:extLst>
          </p:cNvPr>
          <p:cNvSpPr txBox="1"/>
          <p:nvPr/>
        </p:nvSpPr>
        <p:spPr>
          <a:xfrm>
            <a:off x="8532024" y="6519446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Fleming S. J. et al. </a:t>
            </a:r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bioRxiv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(2022).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CA58A5-2F76-E6F8-7131-BC080DD81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61133"/>
          <a:stretch/>
        </p:blipFill>
        <p:spPr bwMode="auto">
          <a:xfrm>
            <a:off x="6400255" y="3653146"/>
            <a:ext cx="5623141" cy="286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62A-A896-A644-9627-FA82E1D37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1207" y="2702917"/>
            <a:ext cx="1587500" cy="1168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00D2CA-1C42-B5E3-D036-F5C28541FC16}"/>
              </a:ext>
            </a:extLst>
          </p:cNvPr>
          <p:cNvSpPr/>
          <p:nvPr/>
        </p:nvSpPr>
        <p:spPr>
          <a:xfrm>
            <a:off x="6362312" y="3749463"/>
            <a:ext cx="362143" cy="243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6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Removing ambient RNA using </a:t>
            </a:r>
            <a:r>
              <a:rPr lang="en-US" sz="3200" kern="0" dirty="0" err="1"/>
              <a:t>CellBender</a:t>
            </a:r>
            <a:r>
              <a:rPr lang="en-US" sz="3200" kern="0" dirty="0"/>
              <a:t> in COVID-19 tissue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2266870"/>
            <a:ext cx="6095999" cy="2149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CellBender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qualitative observations</a:t>
            </a:r>
          </a:p>
          <a:p>
            <a:pPr marL="285750" indent="-285750">
              <a:lnSpc>
                <a:spcPct val="150000"/>
              </a:lnSpc>
              <a:buFont typeface="System Font Regular"/>
              <a:buChar char="-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 subsets become more distinct</a:t>
            </a:r>
          </a:p>
          <a:p>
            <a:pPr marL="285750" indent="-285750">
              <a:lnSpc>
                <a:spcPct val="150000"/>
              </a:lnSpc>
              <a:buFont typeface="System Font Regular"/>
              <a:buChar char="-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 type marker genes become more specific</a:t>
            </a:r>
          </a:p>
          <a:p>
            <a:pPr marL="285750" indent="-285750">
              <a:lnSpc>
                <a:spcPct val="150000"/>
              </a:lnSpc>
              <a:buFont typeface="System Font Regular"/>
              <a:buChar char="-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lower UMI and gene cutoffs, allowing for significantly more recovery of lymphocytes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17F7D-0E08-6E48-A95A-FAA8B8705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45"/>
          <a:stretch/>
        </p:blipFill>
        <p:spPr>
          <a:xfrm>
            <a:off x="0" y="1169149"/>
            <a:ext cx="5148775" cy="268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9AE0B-CD66-3142-91CB-50ACAD43D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6"/>
          <a:stretch/>
        </p:blipFill>
        <p:spPr>
          <a:xfrm>
            <a:off x="0" y="4031353"/>
            <a:ext cx="5794621" cy="2687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0F002-DC38-8F4B-9C69-7B9C546E7B72}"/>
              </a:ext>
            </a:extLst>
          </p:cNvPr>
          <p:cNvSpPr txBox="1"/>
          <p:nvPr/>
        </p:nvSpPr>
        <p:spPr>
          <a:xfrm>
            <a:off x="8864164" y="6488668"/>
            <a:ext cx="332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Delorey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T. et al. Nature (2021).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263A1-15D8-3E41-919E-1B07C6886E5D}"/>
              </a:ext>
            </a:extLst>
          </p:cNvPr>
          <p:cNvSpPr/>
          <p:nvPr/>
        </p:nvSpPr>
        <p:spPr>
          <a:xfrm>
            <a:off x="0" y="1138088"/>
            <a:ext cx="381965" cy="358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4A64B1-42C3-CA47-A2AF-C32749ED112E}"/>
              </a:ext>
            </a:extLst>
          </p:cNvPr>
          <p:cNvSpPr/>
          <p:nvPr/>
        </p:nvSpPr>
        <p:spPr>
          <a:xfrm>
            <a:off x="0" y="4031353"/>
            <a:ext cx="381965" cy="358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13B45-1C83-6A46-A906-DDA4F1FAF2F0}"/>
              </a:ext>
            </a:extLst>
          </p:cNvPr>
          <p:cNvSpPr/>
          <p:nvPr/>
        </p:nvSpPr>
        <p:spPr>
          <a:xfrm>
            <a:off x="541240" y="934029"/>
            <a:ext cx="4245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Avenir Book" charset="0"/>
                <a:ea typeface="Avenir Book" charset="0"/>
                <a:cs typeface="Avenir Book" charset="0"/>
              </a:rPr>
              <a:t>CellBender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 applied to COVID-19 lung tissue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70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NA-Seq from fresh cells">
            <a:extLst>
              <a:ext uri="{FF2B5EF4-FFF2-40B4-BE49-F238E27FC236}">
                <a16:creationId xmlns:a16="http://schemas.microsoft.com/office/drawing/2014/main" id="{5B75573A-D91D-A4D4-4B9D-8A4318029437}"/>
              </a:ext>
            </a:extLst>
          </p:cNvPr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Quality control tips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2A447-8EA3-A0B8-962F-90B4F8BBA25C}"/>
              </a:ext>
            </a:extLst>
          </p:cNvPr>
          <p:cNvSpPr txBox="1"/>
          <p:nvPr/>
        </p:nvSpPr>
        <p:spPr>
          <a:xfrm>
            <a:off x="5335635" y="6488668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Luecken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M. D. et al. Molecular Systems Biology (2019) 15:e8746.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4A0FD-F108-A86B-EAB8-53FA6542763D}"/>
              </a:ext>
            </a:extLst>
          </p:cNvPr>
          <p:cNvSpPr txBox="1"/>
          <p:nvPr/>
        </p:nvSpPr>
        <p:spPr>
          <a:xfrm>
            <a:off x="645317" y="1169149"/>
            <a:ext cx="109013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We often revisit quality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control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decisions</a:t>
            </a:r>
            <a:r>
              <a:rPr kumimoji="0" lang="en-US" sz="24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multiple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times</a:t>
            </a:r>
            <a:r>
              <a:rPr kumimoji="0" lang="en-US" sz="24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when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analyzing </a:t>
            </a:r>
            <a:r>
              <a:rPr kumimoji="0" lang="en-US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data.</a:t>
            </a: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Start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permissive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 when filtering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investigate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effects</a:t>
            </a:r>
            <a:r>
              <a:rPr kumimoji="0" lang="en-US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these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</a:t>
            </a:r>
            <a:r>
              <a:rPr kumimoji="0" lang="en-US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before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applying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more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stringent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If</a:t>
            </a:r>
            <a:r>
              <a:rPr kumimoji="0" lang="en-US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distributions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lang="en-US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QC</a:t>
            </a:r>
            <a:r>
              <a:rPr kumimoji="0" lang="en-US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metrics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differ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between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samples,</a:t>
            </a:r>
            <a:r>
              <a:rPr kumimoji="0" lang="en-US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should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determined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separately</a:t>
            </a: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sample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account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sample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quality</a:t>
            </a: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differences.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Visualize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QC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metrics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 subset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order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flag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technical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biases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549"/>
            <a:ext cx="10515600" cy="5078414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Why normalize gene expression within a cell?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are sequenced to different depths (total number of molecules sequenced).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There are typically extreme values in distribution of gene expression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Single-cell RNA-Seq analysis: normalization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15617E44-6717-0F07-CA80-3154EC8ADF0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910" y="3143580"/>
            <a:ext cx="6421911" cy="3033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7B0C9-0440-00C3-66DE-E0D080F64D15}"/>
              </a:ext>
            </a:extLst>
          </p:cNvPr>
          <p:cNvSpPr txBox="1"/>
          <p:nvPr/>
        </p:nvSpPr>
        <p:spPr>
          <a:xfrm>
            <a:off x="2671763" y="3429000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D0802"/>
                </a:solidFill>
                <a:latin typeface="Avenir Book" panose="02000503020000020003" pitchFamily="2" charset="0"/>
              </a:rPr>
              <a:t>cell type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606C0-C6D8-BF32-6A50-5425457231D4}"/>
              </a:ext>
            </a:extLst>
          </p:cNvPr>
          <p:cNvSpPr txBox="1"/>
          <p:nvPr/>
        </p:nvSpPr>
        <p:spPr>
          <a:xfrm>
            <a:off x="2671762" y="4167188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06FBB"/>
                </a:solidFill>
                <a:latin typeface="Avenir Book" panose="02000503020000020003" pitchFamily="2" charset="0"/>
              </a:rPr>
              <a:t>cell type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DC1A9-FA85-F3C2-A456-B71AD7E675C6}"/>
              </a:ext>
            </a:extLst>
          </p:cNvPr>
          <p:cNvSpPr txBox="1"/>
          <p:nvPr/>
        </p:nvSpPr>
        <p:spPr>
          <a:xfrm>
            <a:off x="2671761" y="4905376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45B277"/>
                </a:solidFill>
                <a:latin typeface="Avenir Book" panose="02000503020000020003" pitchFamily="2" charset="0"/>
              </a:rPr>
              <a:t>cell type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577B-111F-CAEF-4B01-D2F404C9A763}"/>
              </a:ext>
            </a:extLst>
          </p:cNvPr>
          <p:cNvSpPr txBox="1"/>
          <p:nvPr/>
        </p:nvSpPr>
        <p:spPr>
          <a:xfrm>
            <a:off x="1447800" y="6247693"/>
            <a:ext cx="851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Differences in sequencing depth can lead to false differences in gene expression.</a:t>
            </a:r>
          </a:p>
        </p:txBody>
      </p:sp>
    </p:spTree>
    <p:extLst>
      <p:ext uri="{BB962C8B-B14F-4D97-AF65-F5344CB8AC3E}">
        <p14:creationId xmlns:p14="http://schemas.microsoft.com/office/powerpoint/2010/main" val="2709749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348"/>
            <a:ext cx="10515600" cy="58356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 goal of normalization is for differences in normalized read counts to represent differences in true expression.</a:t>
            </a:r>
          </a:p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Common normalization approach</a:t>
            </a:r>
          </a:p>
          <a:p>
            <a:pPr lvl="1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Gene expression measurements for each cell are normalized by the total gene expression.</a:t>
            </a:r>
          </a:p>
          <a:p>
            <a:pPr lvl="1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Gene expression values are next scaled to sum to 10,000 and then log(1+x)-transformed.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FB708774-8B4E-17FE-46DA-1785B588364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Single-cell RNA-Seq analysis: normalization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E0879B-ED12-95D7-2AE2-E4A0458E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75" y="3305023"/>
            <a:ext cx="4956849" cy="3322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0F09C-C49A-A1ED-8A83-D29A4F357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133" y="3429000"/>
            <a:ext cx="4771867" cy="3198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673E96-858E-0348-0EE7-DE233C7331CC}"/>
              </a:ext>
            </a:extLst>
          </p:cNvPr>
          <p:cNvSpPr txBox="1"/>
          <p:nvPr/>
        </p:nvSpPr>
        <p:spPr>
          <a:xfrm>
            <a:off x="8950817" y="6534833"/>
            <a:ext cx="324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latin typeface="Avenir Book" panose="02000503020000020003" pitchFamily="2" charset="0"/>
              </a:rPr>
              <a:t>hbctraining.github.io</a:t>
            </a:r>
            <a:r>
              <a:rPr lang="en-US" dirty="0">
                <a:latin typeface="Avenir Book" panose="02000503020000020003" pitchFamily="2" charset="0"/>
              </a:rPr>
              <a:t>/main</a:t>
            </a:r>
          </a:p>
        </p:txBody>
      </p:sp>
    </p:spTree>
    <p:extLst>
      <p:ext uri="{BB962C8B-B14F-4D97-AF65-F5344CB8AC3E}">
        <p14:creationId xmlns:p14="http://schemas.microsoft.com/office/powerpoint/2010/main" val="243031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098549"/>
            <a:ext cx="10044449" cy="4997710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Monday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1 - pre-processing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2 - quality control, normalization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time</a:t>
            </a:r>
          </a:p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Tuesday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3 - cell subsets, differential expression, cell annotation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4 - batch correction, integration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time</a:t>
            </a:r>
          </a:p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Wednesday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Module 5 – immune repertoires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time</a:t>
            </a:r>
          </a:p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Thursday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time</a:t>
            </a:r>
          </a:p>
          <a:p>
            <a:pPr marL="0" indent="0">
              <a:buNone/>
            </a:pP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Friday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Project presentations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Computational track</a:t>
            </a:r>
          </a:p>
        </p:txBody>
      </p:sp>
    </p:spTree>
    <p:extLst>
      <p:ext uri="{BB962C8B-B14F-4D97-AF65-F5344CB8AC3E}">
        <p14:creationId xmlns:p14="http://schemas.microsoft.com/office/powerpoint/2010/main" val="344038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Is standard normalization appropriate?</a:t>
            </a:r>
          </a:p>
        </p:txBody>
      </p:sp>
      <p:sp>
        <p:nvSpPr>
          <p:cNvPr id="3" name="1. Introduction and key highlights…"/>
          <p:cNvSpPr txBox="1"/>
          <p:nvPr/>
        </p:nvSpPr>
        <p:spPr>
          <a:xfrm>
            <a:off x="576012" y="835429"/>
            <a:ext cx="11039974" cy="609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>
              <a:lnSpc>
                <a:spcPct val="150000"/>
              </a:lnSpc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800"/>
              <a:t>Reassessing the idea that droplet scRNA-Seq is zero-inflated.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/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00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/>
              <a:t>“Droplet scRNA-seq is not zero-inflated.” Svensson, Nature Biotechnology (2020)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/>
              <a:t>”Feature selection and dimension reduction for single-cell RNA-Seq based on a multinomial model.” Townes et al. Genome Biology (2019)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/>
              <a:t>“Normalization and variance stabilization of single-cell RNA-seq data using regularized negative binomial regression.” Hafemeister et al. Genome Biology (2019)</a:t>
            </a:r>
          </a:p>
        </p:txBody>
      </p:sp>
      <p:pic>
        <p:nvPicPr>
          <p:cNvPr id="4" name="Google Shape;373;p48">
            <a:extLst>
              <a:ext uri="{FF2B5EF4-FFF2-40B4-BE49-F238E27FC236}">
                <a16:creationId xmlns:a16="http://schemas.microsoft.com/office/drawing/2014/main" id="{18DFA192-3498-E64F-A020-34C506331A6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2796" b="18958"/>
          <a:stretch/>
        </p:blipFill>
        <p:spPr>
          <a:xfrm>
            <a:off x="2149696" y="1630814"/>
            <a:ext cx="7600716" cy="29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2C3925-0DCB-E74C-BA49-C202717F473C}"/>
              </a:ext>
            </a:extLst>
          </p:cNvPr>
          <p:cNvSpPr/>
          <p:nvPr/>
        </p:nvSpPr>
        <p:spPr>
          <a:xfrm>
            <a:off x="1757601" y="2437327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Bulk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CAF676-6566-7445-975D-9679AD1B2878}"/>
              </a:ext>
            </a:extLst>
          </p:cNvPr>
          <p:cNvSpPr/>
          <p:nvPr/>
        </p:nvSpPr>
        <p:spPr>
          <a:xfrm>
            <a:off x="5773774" y="2252662"/>
            <a:ext cx="995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Single </a:t>
            </a:r>
          </a:p>
          <a:p>
            <a:pPr algn="ctr"/>
            <a:r>
              <a:rPr lang="en-US" sz="2400" dirty="0"/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538491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F19B-8786-0F44-B171-F77528F11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999"/>
            <a:ext cx="1187221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Seurat object is used for to store 10x data and perform analysis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 matrices for different assays are stored (gene expression, protein expression, chromatin accessibility,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etc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Counts are stored as: counts (raw), data (normalized), scaled data (centered and scaled) in sparse matrices when possible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Metadata describes individual cells and genes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Functions for analysis (quality control, normalization, feature selection, dimensional reduction, cell-cell distances, unsupervised clustering)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Interacting with Seurat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9341" y="5992297"/>
            <a:ext cx="56531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  <a:hlinkClick r:id="rId2"/>
              </a:rPr>
              <a:t>https://github.com/satijalab/seurat/wiki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  <a:hlinkClick r:id="rId3"/>
              </a:rPr>
              <a:t>https://satijalab.org/seurat/essential_commands.html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Google Shape;313;p37" descr="Screen Shot 2017-09-28 at 7.36.48 AM.png">
            <a:extLst>
              <a:ext uri="{FF2B5EF4-FFF2-40B4-BE49-F238E27FC236}">
                <a16:creationId xmlns:a16="http://schemas.microsoft.com/office/drawing/2014/main" id="{FEDFEAFA-1071-FDFA-B231-F28ED009E2E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5875" t="31840" r="3875" b="24733"/>
          <a:stretch/>
        </p:blipFill>
        <p:spPr>
          <a:xfrm>
            <a:off x="319790" y="5566063"/>
            <a:ext cx="5486400" cy="1170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00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2377136"/>
            <a:ext cx="43688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4333871"/>
            <a:ext cx="65913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801401"/>
            <a:ext cx="473710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6125506"/>
            <a:ext cx="9855200" cy="685800"/>
          </a:xfrm>
          <a:prstGeom prst="rect">
            <a:avLst/>
          </a:prstGeom>
        </p:spPr>
      </p:pic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Interacting with Seurat objects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8621" y="1109951"/>
            <a:ext cx="2016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Seurat object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98621" y="2850544"/>
            <a:ext cx="5254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Accessing count slot from RNA assay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00228" y="4898646"/>
            <a:ext cx="35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Accessing cell metadata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0228" y="6128385"/>
            <a:ext cx="3650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Running analysis function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CAA8-B6F5-324B-90F9-45E0297D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2036"/>
            <a:ext cx="10972800" cy="64163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gcdata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CreateSeuratObject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(counts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celseq.data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Loading data into a Seurat object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08499" y="1888761"/>
            <a:ext cx="0" cy="94438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3637" y="2967335"/>
            <a:ext cx="2029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counts matrix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9E3F0-0AEB-74BE-1231-A7507ED3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51" y="3501125"/>
            <a:ext cx="6257594" cy="28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rseMatric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94" t="8287" r="-7894"/>
          <a:stretch/>
        </p:blipFill>
        <p:spPr>
          <a:xfrm>
            <a:off x="1532020" y="1747405"/>
            <a:ext cx="8229600" cy="4202168"/>
          </a:xfrm>
        </p:spPr>
      </p:pic>
      <p:sp>
        <p:nvSpPr>
          <p:cNvPr id="5" name="TextBox 4"/>
          <p:cNvSpPr txBox="1"/>
          <p:nvPr/>
        </p:nvSpPr>
        <p:spPr>
          <a:xfrm>
            <a:off x="2359944" y="6117938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D63B3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Dense matrices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D63B3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38FC-07D7-334D-BA13-57AD075D40E6}"/>
              </a:ext>
            </a:extLst>
          </p:cNvPr>
          <p:cNvSpPr txBox="1"/>
          <p:nvPr/>
        </p:nvSpPr>
        <p:spPr>
          <a:xfrm>
            <a:off x="3422412" y="223148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0E9D9-25DC-F54C-B183-5A5D1CDD3E07}"/>
              </a:ext>
            </a:extLst>
          </p:cNvPr>
          <p:cNvSpPr txBox="1"/>
          <p:nvPr/>
        </p:nvSpPr>
        <p:spPr>
          <a:xfrm rot="5400000">
            <a:off x="5356054" y="4126770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genes</a:t>
            </a: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Storing counts data in dense vs sparse format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9277" y="6117937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63B3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Sparse matrices</a:t>
            </a:r>
          </a:p>
        </p:txBody>
      </p:sp>
    </p:spTree>
    <p:extLst>
      <p:ext uri="{BB962C8B-B14F-4D97-AF65-F5344CB8AC3E}">
        <p14:creationId xmlns:p14="http://schemas.microsoft.com/office/powerpoint/2010/main" val="181329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DA7D-D008-38AD-0C78-AD04FEE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75" y="1409701"/>
            <a:ext cx="10972800" cy="49289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Reviews:</a:t>
            </a:r>
          </a:p>
          <a:p>
            <a:r>
              <a:rPr lang="en-US" dirty="0" err="1"/>
              <a:t>Luecken</a:t>
            </a:r>
            <a:r>
              <a:rPr lang="en-US" dirty="0"/>
              <a:t> M. D. </a:t>
            </a:r>
            <a:r>
              <a:rPr lang="en-US" i="1" dirty="0"/>
              <a:t>et al.</a:t>
            </a:r>
            <a:r>
              <a:rPr lang="en-US" dirty="0"/>
              <a:t> Molecular Systems Biology (2019) 15:e8746.</a:t>
            </a:r>
          </a:p>
          <a:p>
            <a:r>
              <a:rPr lang="en-US" dirty="0"/>
              <a:t>Kiselev C. </a:t>
            </a:r>
            <a:r>
              <a:rPr lang="en-US" i="1" dirty="0"/>
              <a:t>et al.</a:t>
            </a:r>
            <a:r>
              <a:rPr lang="en-US" dirty="0"/>
              <a:t> (2019) Nature Reviews Genetics. 20: 273-282.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Tutorials:</a:t>
            </a:r>
          </a:p>
          <a:p>
            <a:r>
              <a:rPr lang="en-US" dirty="0">
                <a:hlinkClick r:id="rId2"/>
              </a:rPr>
              <a:t>https://satijalab.org/seurat/articles/pbmc3k_tutorial</a:t>
            </a:r>
            <a:endParaRPr lang="en-US" dirty="0"/>
          </a:p>
          <a:p>
            <a:r>
              <a:rPr lang="en-US" dirty="0">
                <a:hlinkClick r:id="rId3"/>
              </a:rPr>
              <a:t>https://scanpy.readthedocs.io/en/stable/tutorials/basics/clustering.html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Software:</a:t>
            </a:r>
          </a:p>
          <a:p>
            <a:r>
              <a:rPr lang="en-US" dirty="0"/>
              <a:t>Single-cell analysis in R:</a:t>
            </a:r>
          </a:p>
          <a:p>
            <a:pPr lvl="1"/>
            <a:r>
              <a:rPr lang="en-US" dirty="0"/>
              <a:t>Seurat: </a:t>
            </a:r>
            <a:r>
              <a:rPr lang="en-US" dirty="0">
                <a:hlinkClick r:id="rId4"/>
              </a:rPr>
              <a:t>https://satijalab.org/seurat/</a:t>
            </a:r>
            <a:r>
              <a:rPr lang="en-US" dirty="0"/>
              <a:t> </a:t>
            </a:r>
          </a:p>
          <a:p>
            <a:r>
              <a:rPr lang="en-US" dirty="0"/>
              <a:t>Single-cell analysis in python:</a:t>
            </a:r>
          </a:p>
          <a:p>
            <a:pPr lvl="1"/>
            <a:r>
              <a:rPr lang="en-US" dirty="0" err="1"/>
              <a:t>Scverse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https://scverse.org/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scanpy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https://scanpy.readthedocs.io/en/stable/</a:t>
            </a:r>
            <a:r>
              <a:rPr lang="en-US" dirty="0"/>
              <a:t> </a:t>
            </a:r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77FDF4AD-61C3-B890-1704-EF7B9227B3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Suggested reading</a:t>
            </a:r>
          </a:p>
        </p:txBody>
      </p:sp>
    </p:spTree>
    <p:extLst>
      <p:ext uri="{BB962C8B-B14F-4D97-AF65-F5344CB8AC3E}">
        <p14:creationId xmlns:p14="http://schemas.microsoft.com/office/powerpoint/2010/main" val="19347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5940"/>
            <a:ext cx="10210801" cy="49977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Working with count matrices: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Basics of bioinformatics tool-kits in omics research.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Quality control and normalization starting from gene count matrices.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Interacting with single-cell data in R: Seurat objects.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2 - quality control and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82694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Basics of bioinformatics tool-kits in omics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A92-C78B-F069-F06E-7BBEAE618E55}"/>
              </a:ext>
            </a:extLst>
          </p:cNvPr>
          <p:cNvSpPr txBox="1"/>
          <p:nvPr/>
        </p:nvSpPr>
        <p:spPr>
          <a:xfrm>
            <a:off x="1390650" y="1580298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Programming languages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47DB-CF72-EE29-D9E2-2807C9F6D584}"/>
              </a:ext>
            </a:extLst>
          </p:cNvPr>
          <p:cNvSpPr txBox="1"/>
          <p:nvPr/>
        </p:nvSpPr>
        <p:spPr>
          <a:xfrm>
            <a:off x="4552950" y="1764962"/>
            <a:ext cx="70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A685-71D2-1DB2-FB2C-F7A63E2E9077}"/>
              </a:ext>
            </a:extLst>
          </p:cNvPr>
          <p:cNvSpPr txBox="1"/>
          <p:nvPr/>
        </p:nvSpPr>
        <p:spPr>
          <a:xfrm>
            <a:off x="8096252" y="1764962"/>
            <a:ext cx="14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7D0A8-3C38-ABC6-5112-D3DF826B2858}"/>
              </a:ext>
            </a:extLst>
          </p:cNvPr>
          <p:cNvSpPr txBox="1"/>
          <p:nvPr/>
        </p:nvSpPr>
        <p:spPr>
          <a:xfrm>
            <a:off x="4552950" y="286220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Bioconductor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32101-C1FF-320D-2E84-44BE7A757C4F}"/>
              </a:ext>
            </a:extLst>
          </p:cNvPr>
          <p:cNvSpPr txBox="1"/>
          <p:nvPr/>
        </p:nvSpPr>
        <p:spPr>
          <a:xfrm>
            <a:off x="1390650" y="2772627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package environments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1438-56DA-79AE-1C38-77D156623250}"/>
              </a:ext>
            </a:extLst>
          </p:cNvPr>
          <p:cNvSpPr txBox="1"/>
          <p:nvPr/>
        </p:nvSpPr>
        <p:spPr>
          <a:xfrm>
            <a:off x="8077202" y="286122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scverse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2A854-824B-EF60-23DD-F5E52406A501}"/>
              </a:ext>
            </a:extLst>
          </p:cNvPr>
          <p:cNvCxnSpPr>
            <a:cxnSpLocks/>
          </p:cNvCxnSpPr>
          <p:nvPr/>
        </p:nvCxnSpPr>
        <p:spPr>
          <a:xfrm>
            <a:off x="4752975" y="222662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207CE-7DD1-F166-7E5B-0C8F886D627D}"/>
              </a:ext>
            </a:extLst>
          </p:cNvPr>
          <p:cNvCxnSpPr>
            <a:cxnSpLocks/>
          </p:cNvCxnSpPr>
          <p:nvPr/>
        </p:nvCxnSpPr>
        <p:spPr>
          <a:xfrm>
            <a:off x="8296275" y="231620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8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Basics of bioinformatics tool-kits in omics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A92-C78B-F069-F06E-7BBEAE618E55}"/>
              </a:ext>
            </a:extLst>
          </p:cNvPr>
          <p:cNvSpPr txBox="1"/>
          <p:nvPr/>
        </p:nvSpPr>
        <p:spPr>
          <a:xfrm>
            <a:off x="1390650" y="1580298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Programming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90510-4F21-AAD2-6C8C-F694B93E1160}"/>
              </a:ext>
            </a:extLst>
          </p:cNvPr>
          <p:cNvSpPr txBox="1"/>
          <p:nvPr/>
        </p:nvSpPr>
        <p:spPr>
          <a:xfrm>
            <a:off x="1390650" y="4085373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“Backbone” packages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47DB-CF72-EE29-D9E2-2807C9F6D584}"/>
              </a:ext>
            </a:extLst>
          </p:cNvPr>
          <p:cNvSpPr txBox="1"/>
          <p:nvPr/>
        </p:nvSpPr>
        <p:spPr>
          <a:xfrm>
            <a:off x="4552950" y="1764962"/>
            <a:ext cx="70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A685-71D2-1DB2-FB2C-F7A63E2E9077}"/>
              </a:ext>
            </a:extLst>
          </p:cNvPr>
          <p:cNvSpPr txBox="1"/>
          <p:nvPr/>
        </p:nvSpPr>
        <p:spPr>
          <a:xfrm>
            <a:off x="8096252" y="1764962"/>
            <a:ext cx="14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7D0A8-3C38-ABC6-5112-D3DF826B2858}"/>
              </a:ext>
            </a:extLst>
          </p:cNvPr>
          <p:cNvSpPr txBox="1"/>
          <p:nvPr/>
        </p:nvSpPr>
        <p:spPr>
          <a:xfrm>
            <a:off x="4552950" y="286220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Bioconductor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32101-C1FF-320D-2E84-44BE7A757C4F}"/>
              </a:ext>
            </a:extLst>
          </p:cNvPr>
          <p:cNvSpPr txBox="1"/>
          <p:nvPr/>
        </p:nvSpPr>
        <p:spPr>
          <a:xfrm>
            <a:off x="1390650" y="2772627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package environments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1438-56DA-79AE-1C38-77D156623250}"/>
              </a:ext>
            </a:extLst>
          </p:cNvPr>
          <p:cNvSpPr txBox="1"/>
          <p:nvPr/>
        </p:nvSpPr>
        <p:spPr>
          <a:xfrm>
            <a:off x="8077202" y="286122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scverse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A8F35-2E17-8D19-1BCE-BDDC5211514D}"/>
              </a:ext>
            </a:extLst>
          </p:cNvPr>
          <p:cNvSpPr txBox="1"/>
          <p:nvPr/>
        </p:nvSpPr>
        <p:spPr>
          <a:xfrm>
            <a:off x="4552950" y="4059937"/>
            <a:ext cx="287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Seurat / </a:t>
            </a:r>
            <a:r>
              <a:rPr lang="en-US" sz="2400" dirty="0" err="1"/>
              <a:t>SingleCellExperiment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111F4-8FA4-88C4-B603-F502720B0681}"/>
              </a:ext>
            </a:extLst>
          </p:cNvPr>
          <p:cNvSpPr txBox="1"/>
          <p:nvPr/>
        </p:nvSpPr>
        <p:spPr>
          <a:xfrm>
            <a:off x="8096252" y="4270038"/>
            <a:ext cx="243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scanpy</a:t>
            </a:r>
            <a:r>
              <a:rPr lang="en-US" sz="2400" dirty="0"/>
              <a:t> / </a:t>
            </a:r>
            <a:r>
              <a:rPr lang="en-US" sz="2400" dirty="0" err="1"/>
              <a:t>anndata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2A854-824B-EF60-23DD-F5E52406A501}"/>
              </a:ext>
            </a:extLst>
          </p:cNvPr>
          <p:cNvCxnSpPr>
            <a:cxnSpLocks/>
          </p:cNvCxnSpPr>
          <p:nvPr/>
        </p:nvCxnSpPr>
        <p:spPr>
          <a:xfrm>
            <a:off x="4752975" y="222662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CC0A6-A07E-4CC6-D6E0-1877DCE9720D}"/>
              </a:ext>
            </a:extLst>
          </p:cNvPr>
          <p:cNvCxnSpPr>
            <a:cxnSpLocks/>
          </p:cNvCxnSpPr>
          <p:nvPr/>
        </p:nvCxnSpPr>
        <p:spPr>
          <a:xfrm>
            <a:off x="4752975" y="3429000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207CE-7DD1-F166-7E5B-0C8F886D627D}"/>
              </a:ext>
            </a:extLst>
          </p:cNvPr>
          <p:cNvCxnSpPr>
            <a:cxnSpLocks/>
          </p:cNvCxnSpPr>
          <p:nvPr/>
        </p:nvCxnSpPr>
        <p:spPr>
          <a:xfrm>
            <a:off x="8296275" y="231620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4F8871-307E-FAE1-0DE3-78FF096F7F01}"/>
              </a:ext>
            </a:extLst>
          </p:cNvPr>
          <p:cNvCxnSpPr>
            <a:cxnSpLocks/>
          </p:cNvCxnSpPr>
          <p:nvPr/>
        </p:nvCxnSpPr>
        <p:spPr>
          <a:xfrm>
            <a:off x="8296275" y="351393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1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Basics of bioinformatics tool-kits in omics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A92-C78B-F069-F06E-7BBEAE618E55}"/>
              </a:ext>
            </a:extLst>
          </p:cNvPr>
          <p:cNvSpPr txBox="1"/>
          <p:nvPr/>
        </p:nvSpPr>
        <p:spPr>
          <a:xfrm>
            <a:off x="1390650" y="1580298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Programming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90510-4F21-AAD2-6C8C-F694B93E1160}"/>
              </a:ext>
            </a:extLst>
          </p:cNvPr>
          <p:cNvSpPr txBox="1"/>
          <p:nvPr/>
        </p:nvSpPr>
        <p:spPr>
          <a:xfrm>
            <a:off x="1390650" y="4085373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“Backbone”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080AC-E4B6-BE6D-B85A-5B3C9A80B65A}"/>
              </a:ext>
            </a:extLst>
          </p:cNvPr>
          <p:cNvSpPr txBox="1"/>
          <p:nvPr/>
        </p:nvSpPr>
        <p:spPr>
          <a:xfrm>
            <a:off x="1390650" y="5277702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specialized packages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47DB-CF72-EE29-D9E2-2807C9F6D584}"/>
              </a:ext>
            </a:extLst>
          </p:cNvPr>
          <p:cNvSpPr txBox="1"/>
          <p:nvPr/>
        </p:nvSpPr>
        <p:spPr>
          <a:xfrm>
            <a:off x="4552950" y="1764962"/>
            <a:ext cx="70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A685-71D2-1DB2-FB2C-F7A63E2E9077}"/>
              </a:ext>
            </a:extLst>
          </p:cNvPr>
          <p:cNvSpPr txBox="1"/>
          <p:nvPr/>
        </p:nvSpPr>
        <p:spPr>
          <a:xfrm>
            <a:off x="8096252" y="1764962"/>
            <a:ext cx="14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7D0A8-3C38-ABC6-5112-D3DF826B2858}"/>
              </a:ext>
            </a:extLst>
          </p:cNvPr>
          <p:cNvSpPr txBox="1"/>
          <p:nvPr/>
        </p:nvSpPr>
        <p:spPr>
          <a:xfrm>
            <a:off x="4552950" y="286220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Bioconductor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32101-C1FF-320D-2E84-44BE7A757C4F}"/>
              </a:ext>
            </a:extLst>
          </p:cNvPr>
          <p:cNvSpPr txBox="1"/>
          <p:nvPr/>
        </p:nvSpPr>
        <p:spPr>
          <a:xfrm>
            <a:off x="1390650" y="2772627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package environments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1438-56DA-79AE-1C38-77D156623250}"/>
              </a:ext>
            </a:extLst>
          </p:cNvPr>
          <p:cNvSpPr txBox="1"/>
          <p:nvPr/>
        </p:nvSpPr>
        <p:spPr>
          <a:xfrm>
            <a:off x="8077202" y="286122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scverse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A8F35-2E17-8D19-1BCE-BDDC5211514D}"/>
              </a:ext>
            </a:extLst>
          </p:cNvPr>
          <p:cNvSpPr txBox="1"/>
          <p:nvPr/>
        </p:nvSpPr>
        <p:spPr>
          <a:xfrm>
            <a:off x="4552950" y="4059937"/>
            <a:ext cx="287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Seurat / </a:t>
            </a:r>
            <a:r>
              <a:rPr lang="en-US" sz="2400" dirty="0" err="1"/>
              <a:t>SingleCellExperiment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111F4-8FA4-88C4-B603-F502720B0681}"/>
              </a:ext>
            </a:extLst>
          </p:cNvPr>
          <p:cNvSpPr txBox="1"/>
          <p:nvPr/>
        </p:nvSpPr>
        <p:spPr>
          <a:xfrm>
            <a:off x="8096252" y="4270038"/>
            <a:ext cx="243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scanpy</a:t>
            </a:r>
            <a:r>
              <a:rPr lang="en-US" sz="2400" dirty="0"/>
              <a:t> / </a:t>
            </a:r>
            <a:r>
              <a:rPr lang="en-US" sz="2400" dirty="0" err="1"/>
              <a:t>anndata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EBF7B-5843-41E7-C22A-2A881CF86F55}"/>
              </a:ext>
            </a:extLst>
          </p:cNvPr>
          <p:cNvSpPr txBox="1"/>
          <p:nvPr/>
        </p:nvSpPr>
        <p:spPr>
          <a:xfrm>
            <a:off x="4552950" y="5462367"/>
            <a:ext cx="287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scRepertoire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0FCD7-7AC1-D853-8CA8-13E2DBE1F1D9}"/>
              </a:ext>
            </a:extLst>
          </p:cNvPr>
          <p:cNvSpPr txBox="1"/>
          <p:nvPr/>
        </p:nvSpPr>
        <p:spPr>
          <a:xfrm>
            <a:off x="8077202" y="5462367"/>
            <a:ext cx="243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scirpy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2A854-824B-EF60-23DD-F5E52406A501}"/>
              </a:ext>
            </a:extLst>
          </p:cNvPr>
          <p:cNvCxnSpPr>
            <a:cxnSpLocks/>
          </p:cNvCxnSpPr>
          <p:nvPr/>
        </p:nvCxnSpPr>
        <p:spPr>
          <a:xfrm>
            <a:off x="4752975" y="222662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CC0A6-A07E-4CC6-D6E0-1877DCE9720D}"/>
              </a:ext>
            </a:extLst>
          </p:cNvPr>
          <p:cNvCxnSpPr>
            <a:cxnSpLocks/>
          </p:cNvCxnSpPr>
          <p:nvPr/>
        </p:nvCxnSpPr>
        <p:spPr>
          <a:xfrm>
            <a:off x="4752975" y="3429000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38D70-459E-FC23-0238-49C810E74385}"/>
              </a:ext>
            </a:extLst>
          </p:cNvPr>
          <p:cNvCxnSpPr>
            <a:cxnSpLocks/>
          </p:cNvCxnSpPr>
          <p:nvPr/>
        </p:nvCxnSpPr>
        <p:spPr>
          <a:xfrm>
            <a:off x="4752975" y="4890934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207CE-7DD1-F166-7E5B-0C8F886D627D}"/>
              </a:ext>
            </a:extLst>
          </p:cNvPr>
          <p:cNvCxnSpPr>
            <a:cxnSpLocks/>
          </p:cNvCxnSpPr>
          <p:nvPr/>
        </p:nvCxnSpPr>
        <p:spPr>
          <a:xfrm>
            <a:off x="8296275" y="231620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4F8871-307E-FAE1-0DE3-78FF096F7F01}"/>
              </a:ext>
            </a:extLst>
          </p:cNvPr>
          <p:cNvCxnSpPr>
            <a:cxnSpLocks/>
          </p:cNvCxnSpPr>
          <p:nvPr/>
        </p:nvCxnSpPr>
        <p:spPr>
          <a:xfrm>
            <a:off x="8296275" y="351393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9C9A0E-3C30-6218-DA42-8C6E32E1743E}"/>
              </a:ext>
            </a:extLst>
          </p:cNvPr>
          <p:cNvCxnSpPr>
            <a:cxnSpLocks/>
          </p:cNvCxnSpPr>
          <p:nvPr/>
        </p:nvCxnSpPr>
        <p:spPr>
          <a:xfrm>
            <a:off x="8296275" y="486787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5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613AE8-BE63-B54C-A450-E539C525A426}"/>
              </a:ext>
            </a:extLst>
          </p:cNvPr>
          <p:cNvGrpSpPr/>
          <p:nvPr/>
        </p:nvGrpSpPr>
        <p:grpSpPr>
          <a:xfrm>
            <a:off x="4760679" y="1492988"/>
            <a:ext cx="5640968" cy="4312727"/>
            <a:chOff x="4265525" y="2641400"/>
            <a:chExt cx="3795901" cy="2908681"/>
          </a:xfrm>
        </p:grpSpPr>
        <p:pic>
          <p:nvPicPr>
            <p:cNvPr id="6" name="Google Shape;375;p57">
              <a:extLst>
                <a:ext uri="{FF2B5EF4-FFF2-40B4-BE49-F238E27FC236}">
                  <a16:creationId xmlns:a16="http://schemas.microsoft.com/office/drawing/2014/main" id="{DDDFB1CD-C488-0D45-841C-41AE839674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854" t="10989" r="3684" b="7102"/>
            <a:stretch/>
          </p:blipFill>
          <p:spPr>
            <a:xfrm>
              <a:off x="4529213" y="2641400"/>
              <a:ext cx="3532213" cy="290868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377;p57">
              <a:extLst>
                <a:ext uri="{FF2B5EF4-FFF2-40B4-BE49-F238E27FC236}">
                  <a16:creationId xmlns:a16="http://schemas.microsoft.com/office/drawing/2014/main" id="{C00B35FB-48B3-014B-953C-10DFD1B7DC50}"/>
                </a:ext>
              </a:extLst>
            </p:cNvPr>
            <p:cNvSpPr txBox="1"/>
            <p:nvPr/>
          </p:nvSpPr>
          <p:spPr>
            <a:xfrm rot="16200000">
              <a:off x="3823625" y="3633875"/>
              <a:ext cx="12123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sz="1000" dirty="0"/>
                <a:t>Complexity</a:t>
              </a:r>
              <a:endParaRPr sz="10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191936-A1AA-1945-8CFB-B3EF35257BAF}"/>
                </a:ext>
              </a:extLst>
            </p:cNvPr>
            <p:cNvGrpSpPr/>
            <p:nvPr/>
          </p:nvGrpSpPr>
          <p:grpSpPr>
            <a:xfrm>
              <a:off x="4314361" y="2641400"/>
              <a:ext cx="3747064" cy="2748200"/>
              <a:chOff x="4314361" y="2641400"/>
              <a:chExt cx="3747064" cy="2748200"/>
            </a:xfrm>
          </p:grpSpPr>
          <p:sp>
            <p:nvSpPr>
              <p:cNvPr id="7" name="Google Shape;376;p57">
                <a:extLst>
                  <a:ext uri="{FF2B5EF4-FFF2-40B4-BE49-F238E27FC236}">
                    <a16:creationId xmlns:a16="http://schemas.microsoft.com/office/drawing/2014/main" id="{AE9CCCA9-ACF4-5A43-A19C-14C3D870D1A2}"/>
                  </a:ext>
                </a:extLst>
              </p:cNvPr>
              <p:cNvSpPr/>
              <p:nvPr/>
            </p:nvSpPr>
            <p:spPr>
              <a:xfrm>
                <a:off x="4314361" y="3327375"/>
                <a:ext cx="166017" cy="13032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9" name="Google Shape;378;p57">
                <a:extLst>
                  <a:ext uri="{FF2B5EF4-FFF2-40B4-BE49-F238E27FC236}">
                    <a16:creationId xmlns:a16="http://schemas.microsoft.com/office/drawing/2014/main" id="{1E0F92A8-1620-8E49-817F-D175733ED46E}"/>
                  </a:ext>
                </a:extLst>
              </p:cNvPr>
              <p:cNvSpPr/>
              <p:nvPr/>
            </p:nvSpPr>
            <p:spPr>
              <a:xfrm>
                <a:off x="4691000" y="42793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0" name="Google Shape;379;p57">
                <a:extLst>
                  <a:ext uri="{FF2B5EF4-FFF2-40B4-BE49-F238E27FC236}">
                    <a16:creationId xmlns:a16="http://schemas.microsoft.com/office/drawing/2014/main" id="{7D326E32-C92F-B842-B20A-9127279F087E}"/>
                  </a:ext>
                </a:extLst>
              </p:cNvPr>
              <p:cNvSpPr/>
              <p:nvPr/>
            </p:nvSpPr>
            <p:spPr>
              <a:xfrm>
                <a:off x="7460825" y="26414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758554B-8790-E74F-89D2-3A199169BF6D}"/>
              </a:ext>
            </a:extLst>
          </p:cNvPr>
          <p:cNvSpPr/>
          <p:nvPr/>
        </p:nvSpPr>
        <p:spPr>
          <a:xfrm>
            <a:off x="7461289" y="5814436"/>
            <a:ext cx="72006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5F7BF-3186-4A49-B3F2-01B4AECB9B1E}"/>
              </a:ext>
            </a:extLst>
          </p:cNvPr>
          <p:cNvSpPr/>
          <p:nvPr/>
        </p:nvSpPr>
        <p:spPr>
          <a:xfrm rot="16200000">
            <a:off x="3907303" y="3198168"/>
            <a:ext cx="175400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Complexity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121AE6-3A89-E74D-A3A5-4436AF24020B}"/>
              </a:ext>
            </a:extLst>
          </p:cNvPr>
          <p:cNvSpPr/>
          <p:nvPr/>
        </p:nvSpPr>
        <p:spPr>
          <a:xfrm>
            <a:off x="5357904" y="982780"/>
            <a:ext cx="483837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>
                <a:latin typeface="Avenir Book" charset="0"/>
                <a:ea typeface="Avenir Book" charset="0"/>
                <a:cs typeface="Avenir Book" charset="0"/>
              </a:rPr>
              <a:t>Genes detected </a:t>
            </a: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per cell (ordered)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1754826" y="2905854"/>
            <a:ext cx="2700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Complexity =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Number of genes detected in a cell</a:t>
            </a:r>
          </a:p>
        </p:txBody>
      </p:sp>
      <p:sp>
        <p:nvSpPr>
          <p:cNvPr id="14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</p:spTree>
    <p:extLst>
      <p:ext uri="{BB962C8B-B14F-4D97-AF65-F5344CB8AC3E}">
        <p14:creationId xmlns:p14="http://schemas.microsoft.com/office/powerpoint/2010/main" val="65957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F431-162C-BA40-9BD3-505FA78A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924"/>
            <a:ext cx="10515600" cy="982512"/>
          </a:xfrm>
        </p:spPr>
        <p:txBody>
          <a:bodyPr/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We filter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based on technical or biological parameters.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503514" y="2010694"/>
            <a:ext cx="1601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# genes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detected in a cell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5" y="3085011"/>
            <a:ext cx="6288315" cy="3772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3085909" y="2010694"/>
            <a:ext cx="2202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# reads </a:t>
            </a:r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or UMIs detected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in a cell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7053352" y="2010693"/>
            <a:ext cx="188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expression in a cell</a:t>
            </a:r>
          </a:p>
        </p:txBody>
      </p:sp>
    </p:spTree>
    <p:extLst>
      <p:ext uri="{BB962C8B-B14F-4D97-AF65-F5344CB8AC3E}">
        <p14:creationId xmlns:p14="http://schemas.microsoft.com/office/powerpoint/2010/main" val="39233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158B5C-321A-1C45-873D-5B3AB53C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3126" y="1875354"/>
            <a:ext cx="8083296" cy="43525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B5D8C-4617-C446-B6FD-C88DD50E7388}"/>
              </a:ext>
            </a:extLst>
          </p:cNvPr>
          <p:cNvSpPr txBox="1"/>
          <p:nvPr/>
        </p:nvSpPr>
        <p:spPr>
          <a:xfrm>
            <a:off x="82069" y="1674539"/>
            <a:ext cx="3804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b="1" dirty="0" err="1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and high % mitochondrial</a:t>
            </a:r>
            <a:r>
              <a:rPr lang="en-US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- Cells captured but lost a lot of the mRNA, and the mitochondrial genes were protected and retained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3E0CB1-A7A5-A548-A9B0-64EF8E1849DC}"/>
              </a:ext>
            </a:extLst>
          </p:cNvPr>
          <p:cNvSpPr/>
          <p:nvPr/>
        </p:nvSpPr>
        <p:spPr>
          <a:xfrm>
            <a:off x="4176584" y="2126866"/>
            <a:ext cx="914400" cy="914400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2D37FD-950C-B645-A48B-BA3034E4A1A1}"/>
              </a:ext>
            </a:extLst>
          </p:cNvPr>
          <p:cNvSpPr/>
          <p:nvPr/>
        </p:nvSpPr>
        <p:spPr>
          <a:xfrm>
            <a:off x="9439276" y="5253082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A1C4C0-C5F0-F74B-8820-27726DFDA92C}"/>
              </a:ext>
            </a:extLst>
          </p:cNvPr>
          <p:cNvSpPr/>
          <p:nvPr/>
        </p:nvSpPr>
        <p:spPr>
          <a:xfrm>
            <a:off x="9274011" y="4662849"/>
            <a:ext cx="914400" cy="914400"/>
          </a:xfrm>
          <a:prstGeom prst="ellipse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FD640-13D5-2644-A325-E327D32101AB}"/>
              </a:ext>
            </a:extLst>
          </p:cNvPr>
          <p:cNvSpPr/>
          <p:nvPr/>
        </p:nvSpPr>
        <p:spPr>
          <a:xfrm>
            <a:off x="9839337" y="4910171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5F1F9-90B4-3449-9A63-5C4B66C4D894}"/>
              </a:ext>
            </a:extLst>
          </p:cNvPr>
          <p:cNvSpPr txBox="1"/>
          <p:nvPr/>
        </p:nvSpPr>
        <p:spPr>
          <a:xfrm>
            <a:off x="82069" y="4983323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&amp; 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– doublets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7A528-1D2C-EB4E-BDBE-8D886A3CF903}"/>
              </a:ext>
            </a:extLst>
          </p:cNvPr>
          <p:cNvSpPr txBox="1"/>
          <p:nvPr/>
        </p:nvSpPr>
        <p:spPr>
          <a:xfrm>
            <a:off x="82069" y="3727857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&amp; low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ratio </a:t>
            </a:r>
            <a:r>
              <a:rPr lang="en-US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– low quality library or capture rate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52498-D51D-F349-8A92-407B139DDDFF}"/>
              </a:ext>
            </a:extLst>
          </p:cNvPr>
          <p:cNvSpPr/>
          <p:nvPr/>
        </p:nvSpPr>
        <p:spPr>
          <a:xfrm>
            <a:off x="7109254" y="4716447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F25FE-9C19-1947-8456-F25C250306A0}"/>
              </a:ext>
            </a:extLst>
          </p:cNvPr>
          <p:cNvSpPr/>
          <p:nvPr/>
        </p:nvSpPr>
        <p:spPr>
          <a:xfrm>
            <a:off x="11149782" y="2078100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Filtering with combinations of quality control filters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298685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9439276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3166036" y="386635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7246116" y="3754976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nGene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11423</TotalTime>
  <Words>1429</Words>
  <Application>Microsoft Macintosh PowerPoint</Application>
  <PresentationFormat>Widescreen</PresentationFormat>
  <Paragraphs>245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Avenir</vt:lpstr>
      <vt:lpstr>Avenir Black</vt:lpstr>
      <vt:lpstr>Avenir Book</vt:lpstr>
      <vt:lpstr>Calibri</vt:lpstr>
      <vt:lpstr>Calibri Light</vt:lpstr>
      <vt:lpstr>Courier New</vt:lpstr>
      <vt:lpstr>System Font Regular</vt:lpstr>
      <vt:lpstr>Trebuchet MS</vt:lpstr>
      <vt:lpstr>Office Theme</vt:lpstr>
      <vt:lpstr>1_Office Theme</vt:lpstr>
      <vt:lpstr>Computational and Experimental Design  Single Cell Analysis Program (SCAP)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for scRNAseq data</dc:title>
  <dc:creator>Microsoft Office User</dc:creator>
  <cp:lastModifiedBy>Adam Rubin</cp:lastModifiedBy>
  <cp:revision>136</cp:revision>
  <dcterms:created xsi:type="dcterms:W3CDTF">2019-02-18T00:05:57Z</dcterms:created>
  <dcterms:modified xsi:type="dcterms:W3CDTF">2024-09-10T02:29:49Z</dcterms:modified>
</cp:coreProperties>
</file>